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6" r:id="rId9"/>
    <p:sldId id="262" r:id="rId10"/>
    <p:sldId id="263" r:id="rId11"/>
    <p:sldId id="264"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4" autoAdjust="0"/>
    <p:restoredTop sz="94660"/>
  </p:normalViewPr>
  <p:slideViewPr>
    <p:cSldViewPr snapToGrid="0">
      <p:cViewPr varScale="1">
        <p:scale>
          <a:sx n="71" d="100"/>
          <a:sy n="71" d="100"/>
        </p:scale>
        <p:origin x="41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cs typeface="2  Nazanin" panose="00000400000000000000" pitchFamily="2" charset="-78"/>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cs typeface="2  Nazanin" panose="00000400000000000000" pitchFamily="2" charset="-7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cs typeface="2  Nazanin" panose="00000400000000000000" pitchFamily="2" charset="-78"/>
              </a:defRPr>
            </a:lvl1pPr>
          </a:lstStyle>
          <a:p>
            <a:fld id="{1E1F3B1B-3689-4F08-9BCF-23172E974413}" type="datetimeFigureOut">
              <a:rPr lang="en-US" smtClean="0"/>
              <a:pPr/>
              <a:t>04/17/2023</a:t>
            </a:fld>
            <a:endParaRPr lang="en-US"/>
          </a:p>
        </p:txBody>
      </p:sp>
      <p:sp>
        <p:nvSpPr>
          <p:cNvPr id="5" name="Footer Placeholder 4"/>
          <p:cNvSpPr>
            <a:spLocks noGrp="1"/>
          </p:cNvSpPr>
          <p:nvPr>
            <p:ph type="ftr" sz="quarter" idx="11"/>
          </p:nvPr>
        </p:nvSpPr>
        <p:spPr/>
        <p:txBody>
          <a:bodyPr/>
          <a:lstStyle>
            <a:lvl1pPr>
              <a:defRPr>
                <a:cs typeface="2  Nazanin" panose="00000400000000000000" pitchFamily="2" charset="-78"/>
              </a:defRPr>
            </a:lvl1pPr>
          </a:lstStyle>
          <a:p>
            <a:endParaRPr lang="en-US"/>
          </a:p>
        </p:txBody>
      </p:sp>
      <p:sp>
        <p:nvSpPr>
          <p:cNvPr id="6" name="Slide Number Placeholder 5"/>
          <p:cNvSpPr>
            <a:spLocks noGrp="1"/>
          </p:cNvSpPr>
          <p:nvPr>
            <p:ph type="sldNum" sz="quarter" idx="12"/>
          </p:nvPr>
        </p:nvSpPr>
        <p:spPr/>
        <p:txBody>
          <a:bodyPr/>
          <a:lstStyle>
            <a:lvl1pPr>
              <a:defRPr>
                <a:cs typeface="2  Nazanin" panose="00000400000000000000" pitchFamily="2" charset="-78"/>
              </a:defRPr>
            </a:lvl1pPr>
          </a:lstStyle>
          <a:p>
            <a:fld id="{FEFFD671-6F51-47EE-8C26-CE5B3C31327B}" type="slidenum">
              <a:rPr lang="en-US" smtClean="0"/>
              <a:pPr/>
              <a:t>‹#›</a:t>
            </a:fld>
            <a:endParaRPr lang="en-US"/>
          </a:p>
        </p:txBody>
      </p:sp>
    </p:spTree>
    <p:extLst>
      <p:ext uri="{BB962C8B-B14F-4D97-AF65-F5344CB8AC3E}">
        <p14:creationId xmlns:p14="http://schemas.microsoft.com/office/powerpoint/2010/main" val="4129215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F3B1B-3689-4F08-9BCF-23172E974413}" type="datetimeFigureOut">
              <a:rPr lang="en-US" smtClean="0"/>
              <a:t>04/17/2023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FD671-6F51-47EE-8C26-CE5B3C31327B}" type="slidenum">
              <a:rPr lang="en-US" smtClean="0"/>
              <a:t>‹#›</a:t>
            </a:fld>
            <a:endParaRPr lang="en-US"/>
          </a:p>
        </p:txBody>
      </p:sp>
    </p:spTree>
    <p:extLst>
      <p:ext uri="{BB962C8B-B14F-4D97-AF65-F5344CB8AC3E}">
        <p14:creationId xmlns:p14="http://schemas.microsoft.com/office/powerpoint/2010/main" val="3231444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F3B1B-3689-4F08-9BCF-23172E974413}" type="datetimeFigureOut">
              <a:rPr lang="en-US" smtClean="0"/>
              <a:t>04/17/2023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FD671-6F51-47EE-8C26-CE5B3C31327B}" type="slidenum">
              <a:rPr lang="en-US" smtClean="0"/>
              <a:t>‹#›</a:t>
            </a:fld>
            <a:endParaRPr lang="en-US"/>
          </a:p>
        </p:txBody>
      </p:sp>
    </p:spTree>
    <p:extLst>
      <p:ext uri="{BB962C8B-B14F-4D97-AF65-F5344CB8AC3E}">
        <p14:creationId xmlns:p14="http://schemas.microsoft.com/office/powerpoint/2010/main" val="1729076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cs typeface="2  Nazanin" panose="00000400000000000000" pitchFamily="2" charset="-78"/>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cs typeface="2  Nazanin" panose="00000400000000000000" pitchFamily="2" charset="-78"/>
              </a:defRPr>
            </a:lvl1pPr>
            <a:lvl2pPr>
              <a:defRPr>
                <a:cs typeface="2  Nazanin" panose="00000400000000000000" pitchFamily="2" charset="-78"/>
              </a:defRPr>
            </a:lvl2pPr>
            <a:lvl3pPr>
              <a:defRPr>
                <a:cs typeface="2  Nazanin" panose="00000400000000000000" pitchFamily="2" charset="-78"/>
              </a:defRPr>
            </a:lvl3pPr>
            <a:lvl4pPr>
              <a:defRPr>
                <a:cs typeface="2  Nazanin" panose="00000400000000000000" pitchFamily="2" charset="-78"/>
              </a:defRPr>
            </a:lvl4pPr>
            <a:lvl5pPr>
              <a:defRPr>
                <a:cs typeface="2  Nazanin" panose="00000400000000000000"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E1F3B1B-3689-4F08-9BCF-23172E974413}" type="datetimeFigureOut">
              <a:rPr lang="en-US" smtClean="0"/>
              <a:t>04/17/2023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FD671-6F51-47EE-8C26-CE5B3C31327B}" type="slidenum">
              <a:rPr lang="en-US" smtClean="0"/>
              <a:t>‹#›</a:t>
            </a:fld>
            <a:endParaRPr lang="en-US"/>
          </a:p>
        </p:txBody>
      </p:sp>
    </p:spTree>
    <p:extLst>
      <p:ext uri="{BB962C8B-B14F-4D97-AF65-F5344CB8AC3E}">
        <p14:creationId xmlns:p14="http://schemas.microsoft.com/office/powerpoint/2010/main" val="746596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1F3B1B-3689-4F08-9BCF-23172E974413}" type="datetimeFigureOut">
              <a:rPr lang="en-US" smtClean="0"/>
              <a:t>04/17/2023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FD671-6F51-47EE-8C26-CE5B3C31327B}" type="slidenum">
              <a:rPr lang="en-US" smtClean="0"/>
              <a:t>‹#›</a:t>
            </a:fld>
            <a:endParaRPr lang="en-US"/>
          </a:p>
        </p:txBody>
      </p:sp>
    </p:spTree>
    <p:extLst>
      <p:ext uri="{BB962C8B-B14F-4D97-AF65-F5344CB8AC3E}">
        <p14:creationId xmlns:p14="http://schemas.microsoft.com/office/powerpoint/2010/main" val="2755939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cs typeface="2  Nazanin" panose="00000400000000000000" pitchFamily="2" charset="-78"/>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cs typeface="2  Nazanin" panose="00000400000000000000" pitchFamily="2" charset="-78"/>
              </a:defRPr>
            </a:lvl1pPr>
            <a:lvl2pPr>
              <a:defRPr>
                <a:cs typeface="2  Nazanin" panose="00000400000000000000" pitchFamily="2" charset="-78"/>
              </a:defRPr>
            </a:lvl2pPr>
            <a:lvl3pPr>
              <a:defRPr>
                <a:cs typeface="2  Nazanin" panose="00000400000000000000" pitchFamily="2" charset="-78"/>
              </a:defRPr>
            </a:lvl3pPr>
            <a:lvl4pPr>
              <a:defRPr>
                <a:cs typeface="2  Nazanin" panose="00000400000000000000" pitchFamily="2" charset="-78"/>
              </a:defRPr>
            </a:lvl4pPr>
            <a:lvl5pPr>
              <a:defRPr>
                <a:cs typeface="2  Nazanin" panose="00000400000000000000"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cs typeface="2  Nazanin" panose="00000400000000000000" pitchFamily="2" charset="-78"/>
              </a:defRPr>
            </a:lvl1pPr>
            <a:lvl2pPr>
              <a:defRPr>
                <a:cs typeface="2  Nazanin" panose="00000400000000000000" pitchFamily="2" charset="-78"/>
              </a:defRPr>
            </a:lvl2pPr>
            <a:lvl3pPr>
              <a:defRPr>
                <a:cs typeface="2  Nazanin" panose="00000400000000000000" pitchFamily="2" charset="-78"/>
              </a:defRPr>
            </a:lvl3pPr>
            <a:lvl4pPr>
              <a:defRPr>
                <a:cs typeface="2  Nazanin" panose="00000400000000000000" pitchFamily="2" charset="-78"/>
              </a:defRPr>
            </a:lvl4pPr>
            <a:lvl5pPr>
              <a:defRPr>
                <a:cs typeface="2  Nazanin" panose="00000400000000000000"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1E1F3B1B-3689-4F08-9BCF-23172E974413}" type="datetimeFigureOut">
              <a:rPr lang="en-US" smtClean="0"/>
              <a:t>04/17/2023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FD671-6F51-47EE-8C26-CE5B3C31327B}" type="slidenum">
              <a:rPr lang="en-US" smtClean="0"/>
              <a:t>‹#›</a:t>
            </a:fld>
            <a:endParaRPr lang="en-US"/>
          </a:p>
        </p:txBody>
      </p:sp>
    </p:spTree>
    <p:extLst>
      <p:ext uri="{BB962C8B-B14F-4D97-AF65-F5344CB8AC3E}">
        <p14:creationId xmlns:p14="http://schemas.microsoft.com/office/powerpoint/2010/main" val="2743745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1F3B1B-3689-4F08-9BCF-23172E974413}" type="datetimeFigureOut">
              <a:rPr lang="en-US" smtClean="0"/>
              <a:t>04/17/2023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FFD671-6F51-47EE-8C26-CE5B3C31327B}" type="slidenum">
              <a:rPr lang="en-US" smtClean="0"/>
              <a:t>‹#›</a:t>
            </a:fld>
            <a:endParaRPr lang="en-US"/>
          </a:p>
        </p:txBody>
      </p:sp>
    </p:spTree>
    <p:extLst>
      <p:ext uri="{BB962C8B-B14F-4D97-AF65-F5344CB8AC3E}">
        <p14:creationId xmlns:p14="http://schemas.microsoft.com/office/powerpoint/2010/main" val="1791300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cs typeface="2  Nazanin" panose="00000400000000000000" pitchFamily="2" charset="-78"/>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1E1F3B1B-3689-4F08-9BCF-23172E974413}" type="datetimeFigureOut">
              <a:rPr lang="en-US" smtClean="0"/>
              <a:t>04/17/2023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FFD671-6F51-47EE-8C26-CE5B3C31327B}" type="slidenum">
              <a:rPr lang="en-US" smtClean="0"/>
              <a:t>‹#›</a:t>
            </a:fld>
            <a:endParaRPr lang="en-US"/>
          </a:p>
        </p:txBody>
      </p:sp>
    </p:spTree>
    <p:extLst>
      <p:ext uri="{BB962C8B-B14F-4D97-AF65-F5344CB8AC3E}">
        <p14:creationId xmlns:p14="http://schemas.microsoft.com/office/powerpoint/2010/main" val="504576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1F3B1B-3689-4F08-9BCF-23172E974413}" type="datetimeFigureOut">
              <a:rPr lang="en-US" smtClean="0"/>
              <a:t>04/17/2023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FFD671-6F51-47EE-8C26-CE5B3C31327B}" type="slidenum">
              <a:rPr lang="en-US" smtClean="0"/>
              <a:t>‹#›</a:t>
            </a:fld>
            <a:endParaRPr lang="en-US"/>
          </a:p>
        </p:txBody>
      </p:sp>
    </p:spTree>
    <p:extLst>
      <p:ext uri="{BB962C8B-B14F-4D97-AF65-F5344CB8AC3E}">
        <p14:creationId xmlns:p14="http://schemas.microsoft.com/office/powerpoint/2010/main" val="50319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1F3B1B-3689-4F08-9BCF-23172E974413}" type="datetimeFigureOut">
              <a:rPr lang="en-US" smtClean="0"/>
              <a:t>04/17/2023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FD671-6F51-47EE-8C26-CE5B3C31327B}" type="slidenum">
              <a:rPr lang="en-US" smtClean="0"/>
              <a:t>‹#›</a:t>
            </a:fld>
            <a:endParaRPr lang="en-US"/>
          </a:p>
        </p:txBody>
      </p:sp>
    </p:spTree>
    <p:extLst>
      <p:ext uri="{BB962C8B-B14F-4D97-AF65-F5344CB8AC3E}">
        <p14:creationId xmlns:p14="http://schemas.microsoft.com/office/powerpoint/2010/main" val="667713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1F3B1B-3689-4F08-9BCF-23172E974413}" type="datetimeFigureOut">
              <a:rPr lang="en-US" smtClean="0"/>
              <a:t>04/17/2023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FD671-6F51-47EE-8C26-CE5B3C31327B}" type="slidenum">
              <a:rPr lang="en-US" smtClean="0"/>
              <a:t>‹#›</a:t>
            </a:fld>
            <a:endParaRPr lang="en-US"/>
          </a:p>
        </p:txBody>
      </p:sp>
    </p:spTree>
    <p:extLst>
      <p:ext uri="{BB962C8B-B14F-4D97-AF65-F5344CB8AC3E}">
        <p14:creationId xmlns:p14="http://schemas.microsoft.com/office/powerpoint/2010/main" val="3462655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1F3B1B-3689-4F08-9BCF-23172E974413}" type="datetimeFigureOut">
              <a:rPr lang="en-US" smtClean="0"/>
              <a:t>04/17/2023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FFD671-6F51-47EE-8C26-CE5B3C31327B}" type="slidenum">
              <a:rPr lang="en-US" smtClean="0"/>
              <a:t>‹#›</a:t>
            </a:fld>
            <a:endParaRPr lang="en-US"/>
          </a:p>
        </p:txBody>
      </p:sp>
    </p:spTree>
    <p:extLst>
      <p:ext uri="{BB962C8B-B14F-4D97-AF65-F5344CB8AC3E}">
        <p14:creationId xmlns:p14="http://schemas.microsoft.com/office/powerpoint/2010/main" val="998350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2  Nazanin" panose="00000400000000000000" pitchFamily="2" charset="-78"/>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2  Nazanin" panose="00000400000000000000" pitchFamily="2" charset="-78"/>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2  Nazanin" panose="00000400000000000000" pitchFamily="2" charset="-78"/>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2  Nazanin" panose="00000400000000000000" pitchFamily="2" charset="-78"/>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2  Nazanin" panose="00000400000000000000" pitchFamily="2" charset="-78"/>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2  Nazanin" panose="00000400000000000000"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99247"/>
            <a:ext cx="9144000" cy="699247"/>
          </a:xfrm>
          <a:solidFill>
            <a:srgbClr val="FFFF00"/>
          </a:solidFill>
        </p:spPr>
        <p:txBody>
          <a:bodyPr>
            <a:normAutofit/>
          </a:bodyPr>
          <a:lstStyle/>
          <a:p>
            <a:r>
              <a:rPr lang="fa-IR" sz="4000" dirty="0" smtClean="0"/>
              <a:t>بسمه تعالی </a:t>
            </a:r>
            <a:endParaRPr lang="en-US" sz="4000" dirty="0"/>
          </a:p>
        </p:txBody>
      </p:sp>
      <p:sp>
        <p:nvSpPr>
          <p:cNvPr id="3" name="Subtitle 2"/>
          <p:cNvSpPr>
            <a:spLocks noGrp="1"/>
          </p:cNvSpPr>
          <p:nvPr>
            <p:ph type="subTitle" idx="1"/>
          </p:nvPr>
        </p:nvSpPr>
        <p:spPr>
          <a:xfrm>
            <a:off x="711783" y="1707549"/>
            <a:ext cx="9686365" cy="3684494"/>
          </a:xfrm>
          <a:solidFill>
            <a:srgbClr val="92D050"/>
          </a:solid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a:normAutofit/>
          </a:bodyPr>
          <a:lstStyle/>
          <a:p>
            <a:endParaRPr lang="fa-IR" sz="3600" dirty="0" smtClean="0"/>
          </a:p>
          <a:p>
            <a:endParaRPr lang="fa-IR" sz="3600" dirty="0"/>
          </a:p>
          <a:p>
            <a:r>
              <a:rPr lang="fa-IR" sz="3600" dirty="0" smtClean="0"/>
              <a:t>مطالبی در مورد روشهای صحیح مطالعه قبل از امتحانات :</a:t>
            </a:r>
          </a:p>
          <a:p>
            <a:r>
              <a:rPr lang="fa-IR" sz="3600" dirty="0" smtClean="0"/>
              <a:t>شامل شیوه صحیح مطالعه وشرایط مطالعه</a:t>
            </a:r>
          </a:p>
          <a:p>
            <a:endParaRPr lang="en-US" dirty="0"/>
          </a:p>
        </p:txBody>
      </p:sp>
    </p:spTree>
    <p:extLst>
      <p:ext uri="{BB962C8B-B14F-4D97-AF65-F5344CB8AC3E}">
        <p14:creationId xmlns:p14="http://schemas.microsoft.com/office/powerpoint/2010/main" val="667695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rtl="1">
              <a:spcBef>
                <a:spcPts val="1000"/>
              </a:spcBef>
            </a:pPr>
            <a:r>
              <a:rPr lang="fa-IR" sz="8800" b="1" dirty="0">
                <a:solidFill>
                  <a:srgbClr val="FF6600"/>
                </a:solidFill>
                <a:latin typeface="Calibri" panose="020F0502020204030204"/>
                <a:ea typeface="+mn-ea"/>
              </a:rPr>
              <a:t>شرايط مطالعه</a:t>
            </a:r>
            <a:r>
              <a:rPr lang="fa-IR" sz="8800" dirty="0">
                <a:solidFill>
                  <a:prstClr val="black"/>
                </a:solidFill>
                <a:latin typeface="Calibri" panose="020F0502020204030204"/>
                <a:ea typeface="+mn-ea"/>
              </a:rPr>
              <a:t/>
            </a:r>
            <a:br>
              <a:rPr lang="fa-IR" sz="8800" dirty="0">
                <a:solidFill>
                  <a:prstClr val="black"/>
                </a:solidFill>
                <a:latin typeface="Calibri" panose="020F0502020204030204"/>
                <a:ea typeface="+mn-ea"/>
              </a:rPr>
            </a:br>
            <a:endParaRPr lang="en-US" dirty="0"/>
          </a:p>
        </p:txBody>
      </p:sp>
      <p:sp>
        <p:nvSpPr>
          <p:cNvPr id="3" name="Content Placeholder 2"/>
          <p:cNvSpPr>
            <a:spLocks noGrp="1"/>
          </p:cNvSpPr>
          <p:nvPr>
            <p:ph idx="1"/>
          </p:nvPr>
        </p:nvSpPr>
        <p:spPr>
          <a:solidFill>
            <a:schemeClr val="accent6">
              <a:lumMod val="40000"/>
              <a:lumOff val="60000"/>
            </a:schemeClr>
          </a:solidFill>
          <a:ln>
            <a:solidFill>
              <a:srgbClr val="00B050"/>
            </a:solidFill>
          </a:ln>
          <a:scene3d>
            <a:camera prst="isometricOffAxis2Left"/>
            <a:lightRig rig="threePt" dir="t"/>
          </a:scene3d>
          <a:sp3d>
            <a:bevelT/>
          </a:sp3d>
        </p:spPr>
        <p:txBody>
          <a:bodyPr>
            <a:normAutofit/>
          </a:bodyPr>
          <a:lstStyle/>
          <a:p>
            <a:pPr marL="0" indent="0" algn="ctr" rtl="1">
              <a:buNone/>
            </a:pPr>
            <a:r>
              <a:rPr lang="fa-IR" sz="6000" dirty="0" smtClean="0"/>
              <a:t> </a:t>
            </a:r>
          </a:p>
          <a:p>
            <a:pPr marL="0" indent="0" algn="ctr">
              <a:buNone/>
            </a:pPr>
            <a:r>
              <a:rPr lang="fa-IR" sz="6000" dirty="0" smtClean="0">
                <a:solidFill>
                  <a:srgbClr val="FF6600"/>
                </a:solidFill>
                <a:effectLst/>
              </a:rPr>
              <a:t>بكارگيري شرايط مطالعه يعني بهره </a:t>
            </a:r>
            <a:r>
              <a:rPr lang="fa-IR" sz="6000" dirty="0" smtClean="0">
                <a:solidFill>
                  <a:srgbClr val="FF6600"/>
                </a:solidFill>
                <a:effectLst/>
              </a:rPr>
              <a:t>وری </a:t>
            </a:r>
            <a:r>
              <a:rPr lang="fa-IR" sz="6000" dirty="0" smtClean="0">
                <a:solidFill>
                  <a:srgbClr val="FF6600"/>
                </a:solidFill>
                <a:effectLst/>
              </a:rPr>
              <a:t>بيشتر از مطالعه </a:t>
            </a:r>
            <a:endParaRPr lang="en-US" sz="6000" dirty="0"/>
          </a:p>
        </p:txBody>
      </p:sp>
    </p:spTree>
    <p:extLst>
      <p:ext uri="{BB962C8B-B14F-4D97-AF65-F5344CB8AC3E}">
        <p14:creationId xmlns:p14="http://schemas.microsoft.com/office/powerpoint/2010/main" val="1190161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Autofit/>
          </a:bodyPr>
          <a:lstStyle/>
          <a:p>
            <a:pPr lvl="0" algn="ctr" rtl="1">
              <a:spcBef>
                <a:spcPts val="1000"/>
              </a:spcBef>
            </a:pPr>
            <a:r>
              <a:rPr lang="fa-IR" sz="3600" dirty="0">
                <a:solidFill>
                  <a:prstClr val="black"/>
                </a:solidFill>
                <a:latin typeface="Calibri" panose="020F0502020204030204"/>
                <a:ea typeface="+mn-ea"/>
                <a:cs typeface="Arial" panose="020B0604020202020204" pitchFamily="34" charset="0"/>
              </a:rPr>
              <a:t> </a:t>
            </a:r>
            <a:br>
              <a:rPr lang="fa-IR" sz="3600" dirty="0">
                <a:solidFill>
                  <a:prstClr val="black"/>
                </a:solidFill>
                <a:latin typeface="Calibri" panose="020F0502020204030204"/>
                <a:ea typeface="+mn-ea"/>
                <a:cs typeface="Arial" panose="020B0604020202020204" pitchFamily="34" charset="0"/>
              </a:rPr>
            </a:br>
            <a:r>
              <a:rPr lang="fa-IR" sz="3600" dirty="0">
                <a:solidFill>
                  <a:srgbClr val="FF6600"/>
                </a:solidFill>
                <a:latin typeface="Calibri" panose="020F0502020204030204"/>
                <a:ea typeface="+mn-ea"/>
                <a:cs typeface="Arial" panose="020B0604020202020204" pitchFamily="34" charset="0"/>
              </a:rPr>
              <a:t>بكارگيري شرايط مطالعه يعني بهره وري بيشتر از مطالعه </a:t>
            </a:r>
            <a:r>
              <a:rPr lang="en-US" sz="3600" dirty="0">
                <a:solidFill>
                  <a:prstClr val="black"/>
                </a:solidFill>
                <a:latin typeface="Calibri" panose="020F0502020204030204"/>
                <a:ea typeface="+mn-ea"/>
                <a:cs typeface="+mn-cs"/>
              </a:rPr>
              <a:t/>
            </a:r>
            <a:br>
              <a:rPr lang="en-US" sz="3600" dirty="0">
                <a:solidFill>
                  <a:prstClr val="black"/>
                </a:solidFill>
                <a:latin typeface="Calibri" panose="020F0502020204030204"/>
                <a:ea typeface="+mn-ea"/>
                <a:cs typeface="+mn-cs"/>
              </a:rPr>
            </a:br>
            <a:endParaRPr lang="en-US" sz="2400" dirty="0"/>
          </a:p>
        </p:txBody>
      </p:sp>
      <p:sp>
        <p:nvSpPr>
          <p:cNvPr id="3" name="Content Placeholder 2"/>
          <p:cNvSpPr>
            <a:spLocks noGrp="1"/>
          </p:cNvSpPr>
          <p:nvPr>
            <p:ph idx="1"/>
          </p:nvPr>
        </p:nvSpPr>
        <p:spPr>
          <a:solidFill>
            <a:srgbClr val="92D050"/>
          </a:solidFill>
        </p:spPr>
        <p:txBody>
          <a:bodyPr>
            <a:normAutofit/>
          </a:bodyPr>
          <a:lstStyle/>
          <a:p>
            <a:pPr marL="0" indent="0" algn="just" rtl="1">
              <a:buNone/>
            </a:pPr>
            <a:r>
              <a:rPr lang="fa-IR" sz="4000" dirty="0" smtClean="0"/>
              <a:t>شرايط مطالعه ، مواردي هستند كه با دانستن ، بكارگيري و يا فراهم نمودن آنها ، مي توان مطالعه اي مفيدتر با بازدهي بالاتر داشت و در واقع اين شرايط به شما مي آموزند كه قبل از شروع مطالعه چه اصولي را به كار گيريد ، در حين مطالعه چه مواردي را فراهم سازيد و چگونه به اهداف مطالعاتي خود برسيد و با دانستن آنها مي توانيد با آگاهي بيشتري درس خواندن را آغاز كنيد و مطالعه اي فعالتر داشته </a:t>
            </a:r>
            <a:r>
              <a:rPr lang="fa-IR" sz="4000" dirty="0" smtClean="0"/>
              <a:t>باشيد. </a:t>
            </a:r>
            <a:endParaRPr lang="en-US" sz="4000" dirty="0"/>
          </a:p>
        </p:txBody>
      </p:sp>
    </p:spTree>
    <p:extLst>
      <p:ext uri="{BB962C8B-B14F-4D97-AF65-F5344CB8AC3E}">
        <p14:creationId xmlns:p14="http://schemas.microsoft.com/office/powerpoint/2010/main" val="3534536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pPr algn="ctr"/>
            <a:r>
              <a:rPr lang="fa-IR" sz="4800" dirty="0" smtClean="0"/>
              <a:t>چگونه خود را برای امتحانات اماده کنیم :</a:t>
            </a:r>
            <a:endParaRPr lang="en-US" sz="4800" dirty="0"/>
          </a:p>
        </p:txBody>
      </p:sp>
      <p:sp>
        <p:nvSpPr>
          <p:cNvPr id="3" name="Content Placeholder 2"/>
          <p:cNvSpPr>
            <a:spLocks noGrp="1"/>
          </p:cNvSpPr>
          <p:nvPr>
            <p:ph idx="1"/>
          </p:nvPr>
        </p:nvSpPr>
        <p:spPr>
          <a:solidFill>
            <a:srgbClr val="92D050"/>
          </a:solidFill>
        </p:spPr>
        <p:txBody>
          <a:bodyPr>
            <a:normAutofit/>
          </a:bodyPr>
          <a:lstStyle/>
          <a:p>
            <a:pPr marL="0" indent="0" algn="ctr">
              <a:buNone/>
            </a:pPr>
            <a:r>
              <a:rPr lang="fa-IR" sz="3600" b="1" dirty="0" smtClean="0"/>
              <a:t>مشخص کردن و برنامه ریزی کردن عادات روزانه</a:t>
            </a:r>
          </a:p>
          <a:p>
            <a:pPr marL="0" indent="0" algn="r">
              <a:buNone/>
            </a:pPr>
            <a:r>
              <a:rPr lang="fa-IR" sz="3600" b="1" dirty="0" smtClean="0"/>
              <a:t>۱-مشخص کردن زمان روزانه ی خاص برای مطالعه</a:t>
            </a:r>
          </a:p>
          <a:p>
            <a:pPr marL="0" indent="0" algn="r">
              <a:buNone/>
            </a:pPr>
            <a:r>
              <a:rPr lang="fa-IR" sz="3600" b="1" dirty="0" smtClean="0"/>
              <a:t>۲- پیدا کردن یک جای خوب برای مطالعه</a:t>
            </a:r>
          </a:p>
          <a:p>
            <a:pPr marL="0" indent="0" algn="r">
              <a:buNone/>
            </a:pPr>
            <a:r>
              <a:rPr lang="fa-IR" sz="3600" b="1" dirty="0" smtClean="0"/>
              <a:t>۳-قبل از مطالعه، همه ی وسایل ضروری رو کنار خودت بزار</a:t>
            </a:r>
          </a:p>
          <a:p>
            <a:pPr marL="0" indent="0" algn="r">
              <a:buNone/>
            </a:pPr>
            <a:r>
              <a:rPr lang="fa-IR" sz="3600" b="1" dirty="0" smtClean="0"/>
              <a:t>۴- وسایل الکترونیکیت رو خاموش کن</a:t>
            </a:r>
          </a:p>
          <a:p>
            <a:pPr marL="0" indent="0" algn="r">
              <a:buNone/>
            </a:pPr>
            <a:r>
              <a:rPr lang="fa-IR" sz="3600" b="1" dirty="0" smtClean="0"/>
              <a:t>۵- از یه دفتر یادداشت برای مشخص کردن وظایفت استفاده کن</a:t>
            </a:r>
          </a:p>
          <a:p>
            <a:pPr marL="0" indent="0" algn="r">
              <a:buNone/>
            </a:pPr>
            <a:r>
              <a:rPr lang="fa-IR" sz="3600" b="1" dirty="0" smtClean="0"/>
              <a:t>۶- برای مطالعه برنامه ریزی کن</a:t>
            </a:r>
          </a:p>
          <a:p>
            <a:pPr marL="0" indent="0" algn="r">
              <a:buNone/>
            </a:pPr>
            <a:endParaRPr lang="en-US" sz="3600" dirty="0"/>
          </a:p>
        </p:txBody>
      </p:sp>
    </p:spTree>
    <p:extLst>
      <p:ext uri="{BB962C8B-B14F-4D97-AF65-F5344CB8AC3E}">
        <p14:creationId xmlns:p14="http://schemas.microsoft.com/office/powerpoint/2010/main" val="2426937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Autofit/>
          </a:bodyPr>
          <a:lstStyle/>
          <a:p>
            <a:pPr lvl="0" algn="ctr">
              <a:spcBef>
                <a:spcPts val="1000"/>
              </a:spcBef>
            </a:pPr>
            <a:r>
              <a:rPr lang="fa-IR" b="1" dirty="0" smtClean="0">
                <a:solidFill>
                  <a:prstClr val="black"/>
                </a:solidFill>
                <a:latin typeface="Calibri" panose="020F0502020204030204"/>
                <a:ea typeface="+mn-ea"/>
                <a:cs typeface="Arial" panose="020B0604020202020204" pitchFamily="34" charset="0"/>
              </a:rPr>
              <a:t>یاد </a:t>
            </a:r>
            <a:r>
              <a:rPr lang="fa-IR" b="1" dirty="0">
                <a:solidFill>
                  <a:prstClr val="black"/>
                </a:solidFill>
                <a:latin typeface="Calibri" panose="020F0502020204030204"/>
                <a:ea typeface="+mn-ea"/>
                <a:cs typeface="Arial" panose="020B0604020202020204" pitchFamily="34" charset="0"/>
              </a:rPr>
              <a:t>گرفتن </a:t>
            </a:r>
            <a:r>
              <a:rPr lang="fa-IR" b="1" dirty="0" smtClean="0">
                <a:solidFill>
                  <a:prstClr val="black"/>
                </a:solidFill>
                <a:latin typeface="Calibri" panose="020F0502020204030204"/>
                <a:ea typeface="+mn-ea"/>
                <a:cs typeface="Arial" panose="020B0604020202020204" pitchFamily="34" charset="0"/>
              </a:rPr>
              <a:t>درس</a:t>
            </a:r>
            <a:endParaRPr lang="en-US" sz="6600" dirty="0"/>
          </a:p>
        </p:txBody>
      </p:sp>
      <p:sp>
        <p:nvSpPr>
          <p:cNvPr id="3" name="Content Placeholder 2"/>
          <p:cNvSpPr>
            <a:spLocks noGrp="1"/>
          </p:cNvSpPr>
          <p:nvPr>
            <p:ph idx="1"/>
          </p:nvPr>
        </p:nvSpPr>
        <p:spPr>
          <a:solidFill>
            <a:srgbClr val="92D050"/>
          </a:solidFill>
        </p:spPr>
        <p:txBody>
          <a:bodyPr/>
          <a:lstStyle/>
          <a:p>
            <a:pPr marL="0" indent="0" algn="r">
              <a:buNone/>
            </a:pPr>
            <a:r>
              <a:rPr lang="fa-IR" b="1" dirty="0" smtClean="0"/>
              <a:t>۱-شروع به مطالعه ی کتاب ها و مباحث</a:t>
            </a:r>
          </a:p>
          <a:p>
            <a:pPr marL="0" indent="0" algn="r">
              <a:buNone/>
            </a:pPr>
            <a:r>
              <a:rPr lang="fa-IR" b="1" dirty="0" smtClean="0"/>
              <a:t>۲-کتاب های اضافی مطالعه کن</a:t>
            </a:r>
          </a:p>
          <a:p>
            <a:pPr marL="0" indent="0" algn="r">
              <a:buNone/>
            </a:pPr>
            <a:r>
              <a:rPr lang="fa-IR" b="1" dirty="0" smtClean="0"/>
              <a:t>۳- اگر امکان داره صدای معلمت رو ضبط کن</a:t>
            </a:r>
          </a:p>
          <a:p>
            <a:pPr marL="0" indent="0" algn="r">
              <a:buNone/>
            </a:pPr>
            <a:r>
              <a:rPr lang="fa-IR" b="1" dirty="0" smtClean="0"/>
              <a:t>۴- برای خودت فلش کارت درست کن</a:t>
            </a:r>
          </a:p>
          <a:p>
            <a:pPr marL="0" indent="0" algn="r">
              <a:buNone/>
            </a:pPr>
            <a:r>
              <a:rPr lang="fa-IR" b="1" dirty="0" smtClean="0"/>
              <a:t>۵- طرح ریزی نقشه</a:t>
            </a:r>
          </a:p>
          <a:p>
            <a:pPr marL="0" indent="0" algn="r">
              <a:buNone/>
            </a:pPr>
            <a:r>
              <a:rPr lang="fa-IR" b="1" dirty="0" smtClean="0"/>
              <a:t>۶- از کسی بخواه که ازت امتحان بگیره</a:t>
            </a:r>
          </a:p>
          <a:p>
            <a:pPr marL="0" indent="0" algn="r">
              <a:buNone/>
            </a:pPr>
            <a:r>
              <a:rPr lang="fa-IR" b="1" dirty="0" smtClean="0"/>
              <a:t>۷- بر حسب نوع امتحان، میتونی عادات مطالعه ت رو تغییر بدی</a:t>
            </a:r>
          </a:p>
          <a:p>
            <a:pPr marL="0" indent="0" algn="r">
              <a:buNone/>
            </a:pPr>
            <a:endParaRPr lang="en-US" dirty="0"/>
          </a:p>
        </p:txBody>
      </p:sp>
    </p:spTree>
    <p:extLst>
      <p:ext uri="{BB962C8B-B14F-4D97-AF65-F5344CB8AC3E}">
        <p14:creationId xmlns:p14="http://schemas.microsoft.com/office/powerpoint/2010/main" val="3408743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Autofit/>
          </a:bodyPr>
          <a:lstStyle/>
          <a:p>
            <a:pPr lvl="0" algn="ctr">
              <a:spcBef>
                <a:spcPts val="1000"/>
              </a:spcBef>
            </a:pPr>
            <a:r>
              <a:rPr lang="fa-IR" sz="4000" b="1" dirty="0" smtClean="0">
                <a:solidFill>
                  <a:prstClr val="black"/>
                </a:solidFill>
                <a:latin typeface="Calibri" panose="020F0502020204030204"/>
                <a:ea typeface="+mn-ea"/>
                <a:cs typeface="Arial" panose="020B0604020202020204" pitchFamily="34" charset="0"/>
              </a:rPr>
              <a:t>به </a:t>
            </a:r>
            <a:r>
              <a:rPr lang="fa-IR" sz="4000" b="1" dirty="0">
                <a:solidFill>
                  <a:prstClr val="black"/>
                </a:solidFill>
                <a:latin typeface="Calibri" panose="020F0502020204030204"/>
                <a:ea typeface="+mn-ea"/>
                <a:cs typeface="Arial" panose="020B0604020202020204" pitchFamily="34" charset="0"/>
              </a:rPr>
              <a:t>خودت در مطالعه ی بهتر کمک </a:t>
            </a:r>
            <a:r>
              <a:rPr lang="fa-IR" sz="4000" b="1" dirty="0" smtClean="0">
                <a:solidFill>
                  <a:prstClr val="black"/>
                </a:solidFill>
                <a:latin typeface="Calibri" panose="020F0502020204030204"/>
                <a:ea typeface="+mn-ea"/>
                <a:cs typeface="Arial" panose="020B0604020202020204" pitchFamily="34" charset="0"/>
              </a:rPr>
              <a:t>کن</a:t>
            </a:r>
            <a:endParaRPr lang="en-US" sz="6000" dirty="0"/>
          </a:p>
        </p:txBody>
      </p:sp>
      <p:sp>
        <p:nvSpPr>
          <p:cNvPr id="3" name="Content Placeholder 2"/>
          <p:cNvSpPr>
            <a:spLocks noGrp="1"/>
          </p:cNvSpPr>
          <p:nvPr>
            <p:ph idx="1"/>
          </p:nvPr>
        </p:nvSpPr>
        <p:spPr>
          <a:solidFill>
            <a:srgbClr val="92D050"/>
          </a:solidFill>
        </p:spPr>
        <p:txBody>
          <a:bodyPr>
            <a:normAutofit/>
          </a:bodyPr>
          <a:lstStyle/>
          <a:p>
            <a:pPr marL="0" indent="0" algn="r">
              <a:buNone/>
            </a:pPr>
            <a:r>
              <a:rPr lang="fa-IR" sz="3600" b="1" dirty="0" smtClean="0"/>
              <a:t>۱- استراحت یادت نره</a:t>
            </a:r>
          </a:p>
          <a:p>
            <a:pPr marL="0" indent="0" algn="r">
              <a:buNone/>
            </a:pPr>
            <a:r>
              <a:rPr lang="fa-IR" sz="3600" b="1" dirty="0" smtClean="0"/>
              <a:t>۲- </a:t>
            </a:r>
            <a:r>
              <a:rPr lang="fa-IR" sz="3600" b="1" dirty="0" smtClean="0"/>
              <a:t>اگر </a:t>
            </a:r>
            <a:r>
              <a:rPr lang="fa-IR" sz="3600" b="1" dirty="0" smtClean="0"/>
              <a:t>خیلی درگیر شدی کمک بخواه</a:t>
            </a:r>
          </a:p>
          <a:p>
            <a:pPr marL="0" indent="0" algn="r">
              <a:buNone/>
            </a:pPr>
            <a:r>
              <a:rPr lang="fa-IR" sz="3600" b="1" dirty="0" smtClean="0"/>
              <a:t>۳- با گروه مطالعه کن</a:t>
            </a:r>
          </a:p>
          <a:p>
            <a:pPr marL="0" indent="0" algn="r">
              <a:buNone/>
            </a:pPr>
            <a:endParaRPr lang="en-US" sz="3600" dirty="0"/>
          </a:p>
        </p:txBody>
      </p:sp>
    </p:spTree>
    <p:extLst>
      <p:ext uri="{BB962C8B-B14F-4D97-AF65-F5344CB8AC3E}">
        <p14:creationId xmlns:p14="http://schemas.microsoft.com/office/powerpoint/2010/main" val="2735417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Autofit/>
          </a:bodyPr>
          <a:lstStyle/>
          <a:p>
            <a:pPr lvl="0" algn="ctr">
              <a:spcBef>
                <a:spcPts val="1000"/>
              </a:spcBef>
            </a:pPr>
            <a:r>
              <a:rPr lang="fa-IR" sz="3600" b="1" dirty="0" smtClean="0">
                <a:solidFill>
                  <a:prstClr val="black"/>
                </a:solidFill>
                <a:latin typeface="Calibri" panose="020F0502020204030204"/>
                <a:ea typeface="+mn-ea"/>
                <a:cs typeface="Arial" panose="020B0604020202020204" pitchFamily="34" charset="0"/>
              </a:rPr>
              <a:t>از </a:t>
            </a:r>
            <a:r>
              <a:rPr lang="fa-IR" sz="3600" b="1" dirty="0">
                <a:solidFill>
                  <a:prstClr val="black"/>
                </a:solidFill>
                <a:latin typeface="Calibri" panose="020F0502020204030204"/>
                <a:ea typeface="+mn-ea"/>
                <a:cs typeface="Arial" panose="020B0604020202020204" pitchFamily="34" charset="0"/>
              </a:rPr>
              <a:t>روش های مطالعه </a:t>
            </a:r>
            <a:r>
              <a:rPr lang="fa-IR" sz="3600" b="1" dirty="0" smtClean="0">
                <a:solidFill>
                  <a:prstClr val="black"/>
                </a:solidFill>
                <a:latin typeface="Calibri" panose="020F0502020204030204"/>
                <a:ea typeface="+mn-ea"/>
                <a:cs typeface="Arial" panose="020B0604020202020204" pitchFamily="34" charset="0"/>
              </a:rPr>
              <a:t>استفاده </a:t>
            </a:r>
            <a:r>
              <a:rPr lang="fa-IR" sz="3600" b="1" dirty="0">
                <a:solidFill>
                  <a:prstClr val="black"/>
                </a:solidFill>
                <a:latin typeface="Calibri" panose="020F0502020204030204"/>
                <a:ea typeface="+mn-ea"/>
                <a:cs typeface="Arial" panose="020B0604020202020204" pitchFamily="34" charset="0"/>
              </a:rPr>
              <a:t>کن و روش های بهتر یاد </a:t>
            </a:r>
            <a:r>
              <a:rPr lang="fa-IR" sz="3600" b="1" dirty="0" smtClean="0">
                <a:solidFill>
                  <a:prstClr val="black"/>
                </a:solidFill>
                <a:latin typeface="Calibri" panose="020F0502020204030204"/>
                <a:ea typeface="+mn-ea"/>
                <a:cs typeface="Arial" panose="020B0604020202020204" pitchFamily="34" charset="0"/>
              </a:rPr>
              <a:t>بگیر</a:t>
            </a:r>
            <a:endParaRPr lang="en-US" sz="5400" dirty="0"/>
          </a:p>
        </p:txBody>
      </p:sp>
      <p:sp>
        <p:nvSpPr>
          <p:cNvPr id="3" name="Content Placeholder 2"/>
          <p:cNvSpPr>
            <a:spLocks noGrp="1"/>
          </p:cNvSpPr>
          <p:nvPr>
            <p:ph idx="1"/>
          </p:nvPr>
        </p:nvSpPr>
        <p:spPr>
          <a:solidFill>
            <a:srgbClr val="92D050"/>
          </a:solidFill>
        </p:spPr>
        <p:txBody>
          <a:bodyPr>
            <a:normAutofit/>
          </a:bodyPr>
          <a:lstStyle/>
          <a:p>
            <a:pPr marL="0" indent="0" algn="just" rtl="1">
              <a:buNone/>
            </a:pPr>
            <a:r>
              <a:rPr lang="fa-IR" sz="3200" b="1" dirty="0" smtClean="0"/>
              <a:t>۱- اگه یادگیری تو ذهنی و از طریق بینایی هستش حتما از عکس استفاده کن</a:t>
            </a:r>
          </a:p>
          <a:p>
            <a:pPr marL="0" indent="0" algn="just" rtl="1">
              <a:buNone/>
            </a:pPr>
            <a:r>
              <a:rPr lang="fa-IR" sz="3200" b="1" dirty="0" smtClean="0"/>
              <a:t>۲- اگه  از طریق شنیدار یاد میگیری، از ابزاری مثل موزیک استفاده کن</a:t>
            </a:r>
          </a:p>
          <a:p>
            <a:pPr marL="0" indent="0" algn="just" rtl="1">
              <a:buNone/>
            </a:pPr>
            <a:r>
              <a:rPr lang="fa-IR" sz="3200" b="1" dirty="0" smtClean="0"/>
              <a:t>۳- میتونی در حین مطالعه حرکت کنی</a:t>
            </a:r>
          </a:p>
          <a:p>
            <a:pPr marL="0" indent="0" algn="r">
              <a:buNone/>
            </a:pPr>
            <a:endParaRPr lang="en-US" sz="3200" dirty="0"/>
          </a:p>
        </p:txBody>
      </p:sp>
    </p:spTree>
    <p:extLst>
      <p:ext uri="{BB962C8B-B14F-4D97-AF65-F5344CB8AC3E}">
        <p14:creationId xmlns:p14="http://schemas.microsoft.com/office/powerpoint/2010/main" val="828758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pPr algn="ctr"/>
            <a:r>
              <a:rPr lang="fa-IR" dirty="0" smtClean="0"/>
              <a:t>پایان</a:t>
            </a:r>
            <a:endParaRPr lang="en-US" dirty="0"/>
          </a:p>
        </p:txBody>
      </p:sp>
      <p:sp>
        <p:nvSpPr>
          <p:cNvPr id="3" name="Content Placeholder 2"/>
          <p:cNvSpPr>
            <a:spLocks noGrp="1"/>
          </p:cNvSpPr>
          <p:nvPr>
            <p:ph idx="1"/>
          </p:nvPr>
        </p:nvSpPr>
        <p:spPr>
          <a:solidFill>
            <a:srgbClr val="92D050"/>
          </a:solidFill>
        </p:spPr>
        <p:txBody>
          <a:bodyPr/>
          <a:lstStyle/>
          <a:p>
            <a:pPr marL="457200" lvl="1" indent="0" algn="ctr">
              <a:lnSpc>
                <a:spcPct val="150000"/>
              </a:lnSpc>
              <a:buNone/>
            </a:pPr>
            <a:endParaRPr lang="fa-IR" dirty="0" smtClean="0"/>
          </a:p>
          <a:p>
            <a:pPr marL="457200" lvl="1" indent="0" algn="ctr">
              <a:lnSpc>
                <a:spcPct val="150000"/>
              </a:lnSpc>
              <a:buNone/>
            </a:pPr>
            <a:r>
              <a:rPr lang="fa-IR" dirty="0" smtClean="0"/>
              <a:t>با آرزوی موفقیت </a:t>
            </a:r>
          </a:p>
          <a:p>
            <a:pPr marL="457200" lvl="1" indent="0" algn="ctr">
              <a:lnSpc>
                <a:spcPct val="150000"/>
              </a:lnSpc>
              <a:buNone/>
            </a:pPr>
            <a:r>
              <a:rPr lang="fa-IR" dirty="0" smtClean="0"/>
              <a:t> ناصر مهدیزاده </a:t>
            </a:r>
          </a:p>
          <a:p>
            <a:pPr marL="457200" lvl="1" indent="0" algn="ctr">
              <a:lnSpc>
                <a:spcPct val="150000"/>
              </a:lnSpc>
              <a:buNone/>
            </a:pPr>
            <a:r>
              <a:rPr lang="fa-IR" dirty="0" smtClean="0"/>
              <a:t>گروه </a:t>
            </a:r>
            <a:r>
              <a:rPr lang="fa-IR" dirty="0" smtClean="0"/>
              <a:t>آموزشی </a:t>
            </a:r>
            <a:r>
              <a:rPr lang="fa-IR" dirty="0" smtClean="0"/>
              <a:t>صنایع چوب و مبلمان استان آذربایجان شرقی</a:t>
            </a:r>
          </a:p>
          <a:p>
            <a:pPr marL="457200" lvl="1" indent="0" algn="ctr">
              <a:lnSpc>
                <a:spcPct val="150000"/>
              </a:lnSpc>
              <a:buNone/>
            </a:pPr>
            <a:r>
              <a:rPr lang="fa-IR" dirty="0" smtClean="0"/>
              <a:t>فروردین ماه </a:t>
            </a:r>
            <a:r>
              <a:rPr lang="fa-IR" dirty="0" smtClean="0"/>
              <a:t>1402</a:t>
            </a:r>
            <a:endParaRPr lang="en-US" dirty="0"/>
          </a:p>
        </p:txBody>
      </p:sp>
    </p:spTree>
    <p:extLst>
      <p:ext uri="{BB962C8B-B14F-4D97-AF65-F5344CB8AC3E}">
        <p14:creationId xmlns:p14="http://schemas.microsoft.com/office/powerpoint/2010/main" val="528910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pPr algn="ctr"/>
            <a:r>
              <a:rPr lang="fa-IR" sz="3200" b="1" dirty="0" smtClean="0">
                <a:solidFill>
                  <a:srgbClr val="FF6600"/>
                </a:solidFill>
                <a:effectLst/>
                <a:cs typeface="2  Nazanin" panose="00000400000000000000" pitchFamily="2" charset="-78"/>
              </a:rPr>
              <a:t>شيوه صحيح مطالعه ،چهار مزيت عمده زير را به دنبال دارد:</a:t>
            </a:r>
            <a:endParaRPr lang="en-US" sz="3200" dirty="0">
              <a:cs typeface="2  Nazanin" panose="00000400000000000000" pitchFamily="2" charset="-78"/>
            </a:endParaRPr>
          </a:p>
        </p:txBody>
      </p:sp>
      <p:sp>
        <p:nvSpPr>
          <p:cNvPr id="3" name="Content Placeholder 2"/>
          <p:cNvSpPr>
            <a:spLocks noGrp="1"/>
          </p:cNvSpPr>
          <p:nvPr>
            <p:ph idx="1"/>
          </p:nvPr>
        </p:nvSpPr>
        <p:spPr>
          <a:solidFill>
            <a:srgbClr val="92D050"/>
          </a:solidFill>
        </p:spPr>
        <p:txBody>
          <a:bodyPr/>
          <a:lstStyle/>
          <a:p>
            <a:pPr marL="0" indent="0" rtl="1">
              <a:buNone/>
            </a:pPr>
            <a:r>
              <a:rPr lang="fa-IR" sz="3600" dirty="0" smtClean="0">
                <a:cs typeface="2  Nazanin" panose="00000400000000000000" pitchFamily="2" charset="-78"/>
              </a:rPr>
              <a:t> </a:t>
            </a:r>
          </a:p>
          <a:p>
            <a:pPr marL="0" indent="0" algn="just" rtl="1">
              <a:buNone/>
            </a:pPr>
            <a:r>
              <a:rPr lang="fa-IR" sz="3600" b="1" dirty="0" smtClean="0">
                <a:solidFill>
                  <a:srgbClr val="FF6600"/>
                </a:solidFill>
                <a:effectLst/>
                <a:cs typeface="2  Nazanin" panose="00000400000000000000" pitchFamily="2" charset="-78"/>
              </a:rPr>
              <a:t>1- </a:t>
            </a:r>
            <a:r>
              <a:rPr lang="fa-IR" sz="3600" dirty="0" smtClean="0">
                <a:effectLst/>
                <a:cs typeface="2  Nazanin" panose="00000400000000000000" pitchFamily="2" charset="-78"/>
              </a:rPr>
              <a:t>زمان مطالعه را كاهش ميدهد.</a:t>
            </a:r>
          </a:p>
          <a:p>
            <a:pPr marL="0" indent="0" algn="just" rtl="1">
              <a:buNone/>
            </a:pPr>
            <a:r>
              <a:rPr lang="fa-IR" sz="3600" b="1" dirty="0" smtClean="0">
                <a:solidFill>
                  <a:srgbClr val="FF6600"/>
                </a:solidFill>
                <a:effectLst/>
                <a:cs typeface="2  Nazanin" panose="00000400000000000000" pitchFamily="2" charset="-78"/>
              </a:rPr>
              <a:t>2-</a:t>
            </a:r>
            <a:r>
              <a:rPr lang="fa-IR" sz="3600" dirty="0" smtClean="0">
                <a:effectLst/>
                <a:cs typeface="2  Nazanin" panose="00000400000000000000" pitchFamily="2" charset="-78"/>
              </a:rPr>
              <a:t> ميزان يادگيري را افزايش ميدهد .</a:t>
            </a:r>
          </a:p>
          <a:p>
            <a:pPr marL="0" indent="0" algn="just" rtl="1">
              <a:buNone/>
            </a:pPr>
            <a:r>
              <a:rPr lang="fa-IR" sz="3600" b="1" dirty="0" smtClean="0">
                <a:solidFill>
                  <a:srgbClr val="FF6600"/>
                </a:solidFill>
                <a:effectLst/>
                <a:cs typeface="2  Nazanin" panose="00000400000000000000" pitchFamily="2" charset="-78"/>
              </a:rPr>
              <a:t>3-</a:t>
            </a:r>
            <a:r>
              <a:rPr lang="fa-IR" sz="3600" dirty="0" smtClean="0">
                <a:effectLst/>
                <a:cs typeface="2  Nazanin" panose="00000400000000000000" pitchFamily="2" charset="-78"/>
              </a:rPr>
              <a:t>مدت نگهداري مطالب در حافظه را طولاني تر مي كند.</a:t>
            </a:r>
          </a:p>
          <a:p>
            <a:pPr marL="0" indent="0" algn="just" rtl="1">
              <a:buNone/>
            </a:pPr>
            <a:r>
              <a:rPr lang="fa-IR" sz="3600" b="1" dirty="0" smtClean="0">
                <a:solidFill>
                  <a:srgbClr val="FF6600"/>
                </a:solidFill>
                <a:effectLst/>
                <a:cs typeface="2  Nazanin" panose="00000400000000000000" pitchFamily="2" charset="-78"/>
              </a:rPr>
              <a:t>4-</a:t>
            </a:r>
            <a:r>
              <a:rPr lang="fa-IR" sz="3600" dirty="0" smtClean="0">
                <a:effectLst/>
                <a:cs typeface="2  Nazanin" panose="00000400000000000000" pitchFamily="2" charset="-78"/>
              </a:rPr>
              <a:t> بخاطر سپاري اطلاعات را آسانتر مي سازد.</a:t>
            </a:r>
          </a:p>
          <a:p>
            <a:endParaRPr lang="en-US" dirty="0">
              <a:cs typeface="2  Nazanin" panose="00000400000000000000" pitchFamily="2" charset="-78"/>
            </a:endParaRPr>
          </a:p>
        </p:txBody>
      </p:sp>
    </p:spTree>
    <p:extLst>
      <p:ext uri="{BB962C8B-B14F-4D97-AF65-F5344CB8AC3E}">
        <p14:creationId xmlns:p14="http://schemas.microsoft.com/office/powerpoint/2010/main" val="1504677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pPr algn="ctr"/>
            <a:r>
              <a:rPr lang="fa-IR" sz="3200" b="1" dirty="0" smtClean="0">
                <a:solidFill>
                  <a:srgbClr val="FF6600"/>
                </a:solidFill>
                <a:effectLst/>
              </a:rPr>
              <a:t>شش روش مطالعه :</a:t>
            </a:r>
            <a:endParaRPr lang="en-US" sz="3200" dirty="0"/>
          </a:p>
        </p:txBody>
      </p:sp>
      <p:sp>
        <p:nvSpPr>
          <p:cNvPr id="3" name="Content Placeholder 2"/>
          <p:cNvSpPr>
            <a:spLocks noGrp="1"/>
          </p:cNvSpPr>
          <p:nvPr>
            <p:ph idx="1"/>
          </p:nvPr>
        </p:nvSpPr>
        <p:spPr>
          <a:solidFill>
            <a:srgbClr val="92D050"/>
          </a:solidFill>
        </p:spPr>
        <p:txBody>
          <a:bodyPr>
            <a:noAutofit/>
          </a:bodyPr>
          <a:lstStyle/>
          <a:p>
            <a:pPr marL="0" indent="0" algn="just" rtl="1">
              <a:lnSpc>
                <a:spcPct val="150000"/>
              </a:lnSpc>
              <a:buNone/>
            </a:pPr>
            <a:r>
              <a:rPr lang="fa-IR" sz="2400" dirty="0" smtClean="0"/>
              <a:t> </a:t>
            </a:r>
            <a:r>
              <a:rPr lang="fa-IR" sz="2400" dirty="0" smtClean="0">
                <a:ln w="0"/>
                <a:effectLst>
                  <a:outerShdw blurRad="38100" dist="19050" dir="2700000" algn="tl" rotWithShape="0">
                    <a:schemeClr val="dk1">
                      <a:alpha val="40000"/>
                    </a:schemeClr>
                  </a:outerShdw>
                </a:effectLst>
              </a:rPr>
              <a:t>1-خواندن </a:t>
            </a:r>
            <a:r>
              <a:rPr lang="fa-IR" sz="2400" dirty="0" smtClean="0">
                <a:ln w="0"/>
                <a:effectLst>
                  <a:outerShdw blurRad="38100" dist="19050" dir="2700000" algn="tl" rotWithShape="0">
                    <a:schemeClr val="dk1">
                      <a:alpha val="40000"/>
                    </a:schemeClr>
                  </a:outerShdw>
                </a:effectLst>
              </a:rPr>
              <a:t>بدون نوشتن</a:t>
            </a:r>
          </a:p>
          <a:p>
            <a:pPr marL="0" indent="0" algn="just" rtl="1">
              <a:lnSpc>
                <a:spcPct val="150000"/>
              </a:lnSpc>
              <a:buNone/>
            </a:pPr>
            <a:r>
              <a:rPr lang="fa-IR" sz="2400" dirty="0" smtClean="0">
                <a:ln w="0"/>
                <a:effectLst>
                  <a:outerShdw blurRad="38100" dist="19050" dir="2700000" algn="tl" rotWithShape="0">
                    <a:schemeClr val="dk1">
                      <a:alpha val="40000"/>
                    </a:schemeClr>
                  </a:outerShdw>
                </a:effectLst>
              </a:rPr>
              <a:t>2- خط كشيدن زير نكات مهم </a:t>
            </a:r>
          </a:p>
          <a:p>
            <a:pPr marL="0" indent="0" algn="just" rtl="1">
              <a:lnSpc>
                <a:spcPct val="150000"/>
              </a:lnSpc>
              <a:buNone/>
            </a:pPr>
            <a:r>
              <a:rPr lang="fa-IR" sz="2400" dirty="0" smtClean="0">
                <a:ln w="0"/>
                <a:effectLst>
                  <a:outerShdw blurRad="38100" dist="19050" dir="2700000" algn="tl" rotWithShape="0">
                    <a:schemeClr val="dk1">
                      <a:alpha val="40000"/>
                    </a:schemeClr>
                  </a:outerShdw>
                </a:effectLst>
              </a:rPr>
              <a:t>3- حاشيه نويسي </a:t>
            </a:r>
          </a:p>
          <a:p>
            <a:pPr marL="0" indent="0" algn="just" rtl="1">
              <a:lnSpc>
                <a:spcPct val="150000"/>
              </a:lnSpc>
              <a:buNone/>
            </a:pPr>
            <a:r>
              <a:rPr lang="fa-IR" sz="2400" dirty="0" smtClean="0">
                <a:ln w="0"/>
                <a:effectLst>
                  <a:outerShdw blurRad="38100" dist="19050" dir="2700000" algn="tl" rotWithShape="0">
                    <a:schemeClr val="dk1">
                      <a:alpha val="40000"/>
                    </a:schemeClr>
                  </a:outerShdw>
                </a:effectLst>
              </a:rPr>
              <a:t>4- خلاصه نويسي </a:t>
            </a:r>
          </a:p>
          <a:p>
            <a:pPr marL="0" indent="0" algn="just" rtl="1">
              <a:lnSpc>
                <a:spcPct val="150000"/>
              </a:lnSpc>
              <a:buNone/>
            </a:pPr>
            <a:r>
              <a:rPr lang="fa-IR" sz="2400" dirty="0" smtClean="0">
                <a:ln w="0"/>
                <a:effectLst>
                  <a:outerShdw blurRad="38100" dist="19050" dir="2700000" algn="tl" rotWithShape="0">
                    <a:schemeClr val="dk1">
                      <a:alpha val="40000"/>
                    </a:schemeClr>
                  </a:outerShdw>
                </a:effectLst>
              </a:rPr>
              <a:t>5- كليد برداري </a:t>
            </a:r>
          </a:p>
          <a:p>
            <a:pPr marL="0" indent="0" algn="just" rtl="1">
              <a:lnSpc>
                <a:spcPct val="150000"/>
              </a:lnSpc>
              <a:buNone/>
            </a:pPr>
            <a:r>
              <a:rPr lang="fa-IR" sz="2400" dirty="0" smtClean="0">
                <a:ln w="0"/>
                <a:effectLst>
                  <a:outerShdw blurRad="38100" dist="19050" dir="2700000" algn="tl" rotWithShape="0">
                    <a:schemeClr val="dk1">
                      <a:alpha val="40000"/>
                    </a:schemeClr>
                  </a:outerShdw>
                </a:effectLst>
              </a:rPr>
              <a:t>6- خلاقيت و طرح شبكه اي مغز</a:t>
            </a:r>
          </a:p>
          <a:p>
            <a:pPr marL="0" indent="0" algn="just" rtl="1">
              <a:lnSpc>
                <a:spcPct val="150000"/>
              </a:lnSpc>
              <a:buNone/>
            </a:pPr>
            <a:endParaRPr lang="en-US" sz="2000" dirty="0"/>
          </a:p>
        </p:txBody>
      </p:sp>
    </p:spTree>
    <p:extLst>
      <p:ext uri="{BB962C8B-B14F-4D97-AF65-F5344CB8AC3E}">
        <p14:creationId xmlns:p14="http://schemas.microsoft.com/office/powerpoint/2010/main" val="191092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pPr algn="ctr"/>
            <a:r>
              <a:rPr lang="fa-IR" sz="4000" b="1" dirty="0">
                <a:solidFill>
                  <a:srgbClr val="FF6600"/>
                </a:solidFill>
                <a:latin typeface="Algerian" panose="04020705040A02060702" pitchFamily="82" charset="0"/>
                <a:ea typeface="+mn-ea"/>
              </a:rPr>
              <a:t>1-خواندن بدون نوشتن:</a:t>
            </a:r>
            <a:endParaRPr lang="en-US" dirty="0">
              <a:latin typeface="Algerian" panose="04020705040A02060702" pitchFamily="82" charset="0"/>
            </a:endParaRPr>
          </a:p>
        </p:txBody>
      </p:sp>
      <p:sp>
        <p:nvSpPr>
          <p:cNvPr id="3" name="Content Placeholder 2"/>
          <p:cNvSpPr>
            <a:spLocks noGrp="1"/>
          </p:cNvSpPr>
          <p:nvPr>
            <p:ph idx="1"/>
          </p:nvPr>
        </p:nvSpPr>
        <p:spPr>
          <a:solidFill>
            <a:srgbClr val="92D050"/>
          </a:solidFill>
        </p:spPr>
        <p:txBody>
          <a:bodyPr>
            <a:normAutofit/>
          </a:bodyPr>
          <a:lstStyle/>
          <a:p>
            <a:pPr marL="0" indent="0" rtl="1">
              <a:buNone/>
            </a:pPr>
            <a:r>
              <a:rPr lang="fa-IR" sz="3200" dirty="0" smtClean="0"/>
              <a:t> </a:t>
            </a:r>
          </a:p>
          <a:p>
            <a:pPr marL="0" indent="0" algn="just" rtl="1">
              <a:buNone/>
            </a:pPr>
            <a:r>
              <a:rPr lang="fa-IR" sz="3200" dirty="0" smtClean="0">
                <a:effectLst/>
              </a:rPr>
              <a:t>روش نادرست مطالعه </a:t>
            </a:r>
            <a:r>
              <a:rPr lang="fa-IR" sz="3200" dirty="0" smtClean="0">
                <a:effectLst/>
              </a:rPr>
              <a:t>است. </a:t>
            </a:r>
            <a:r>
              <a:rPr lang="fa-IR" sz="3200" dirty="0" smtClean="0">
                <a:effectLst/>
              </a:rPr>
              <a:t>مطالعه فرآيندي فعال و پويا است وبراي نيل به اين هدف بايد از تمام حواس خود براي درك صحيح مطالب استفاده كرد. بايد با چشمان خود مطالب را خواند، بايد در زمان مورد نياز مطالب را بلند بلند ادا كرد و نكات مهم را يادداشت كرد تا هم با مطالب مورد مطالعه درگير شده و حضوري فعال و همه جانبه در يادگيري داشت و هم در هنگام مورد نياز ، خصوصا" قبل از امتحان ، بتوان از روي نوشته ها مرور كرد و خيلي سريع مطالب مهم را مجددا" به خاطر </a:t>
            </a:r>
            <a:r>
              <a:rPr lang="fa-IR" sz="3200" dirty="0" smtClean="0">
                <a:effectLst/>
              </a:rPr>
              <a:t>سپرد.</a:t>
            </a:r>
            <a:endParaRPr lang="fa-IR" sz="3200" dirty="0" smtClean="0">
              <a:effectLst/>
            </a:endParaRPr>
          </a:p>
          <a:p>
            <a:pPr marL="0" indent="0" algn="r">
              <a:buNone/>
            </a:pPr>
            <a:endParaRPr lang="en-US" sz="3200" dirty="0"/>
          </a:p>
        </p:txBody>
      </p:sp>
    </p:spTree>
    <p:extLst>
      <p:ext uri="{BB962C8B-B14F-4D97-AF65-F5344CB8AC3E}">
        <p14:creationId xmlns:p14="http://schemas.microsoft.com/office/powerpoint/2010/main" val="298509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pPr algn="ctr" rtl="1"/>
            <a:r>
              <a:rPr lang="fa-IR" sz="4000" dirty="0" smtClean="0"/>
              <a:t> </a:t>
            </a:r>
            <a:r>
              <a:rPr lang="fa-IR" sz="4000" b="1" dirty="0" smtClean="0">
                <a:solidFill>
                  <a:srgbClr val="FF6600"/>
                </a:solidFill>
                <a:effectLst/>
              </a:rPr>
              <a:t>2- خط كشيدن زير نكات مهم :</a:t>
            </a:r>
            <a:endParaRPr lang="en-US" sz="4000" dirty="0"/>
          </a:p>
        </p:txBody>
      </p:sp>
      <p:sp>
        <p:nvSpPr>
          <p:cNvPr id="3" name="Content Placeholder 2"/>
          <p:cNvSpPr>
            <a:spLocks noGrp="1"/>
          </p:cNvSpPr>
          <p:nvPr>
            <p:ph idx="1"/>
          </p:nvPr>
        </p:nvSpPr>
        <p:spPr>
          <a:solidFill>
            <a:srgbClr val="92D050"/>
          </a:solidFill>
        </p:spPr>
        <p:txBody>
          <a:bodyPr>
            <a:normAutofit/>
          </a:bodyPr>
          <a:lstStyle/>
          <a:p>
            <a:pPr marL="0" indent="0" algn="r">
              <a:buNone/>
            </a:pPr>
            <a:r>
              <a:rPr lang="fa-IR" sz="3600" dirty="0" smtClean="0"/>
              <a:t>اين روش شايد نسبت به روش قبلي بهتر است ولي روش كاملي براي مطالعه نيست چرا كه در اين روش بعضي از افراد بجاي آنكه تمركز و توجه بروي يادگيري و درك مطالب داشته باشند ذهنشان معطوف به خط كشيدن زير نكات مهم مي گردد .حداقل روش صحيح خط كشيدن زير نكات مهم به اين صورت است كه ابتدا مطالب را بخوانند و مفهوم را كاملا" درك كنند و سپس زير نكات مهم خط بكشند نه آنكه در كتاب بدنبال نكات مهم بگردند تا زير آن را خط </a:t>
            </a:r>
            <a:r>
              <a:rPr lang="fa-IR" sz="3600" dirty="0" smtClean="0"/>
              <a:t>بكشند.</a:t>
            </a:r>
            <a:endParaRPr lang="en-US" sz="3600" dirty="0"/>
          </a:p>
        </p:txBody>
      </p:sp>
    </p:spTree>
    <p:extLst>
      <p:ext uri="{BB962C8B-B14F-4D97-AF65-F5344CB8AC3E}">
        <p14:creationId xmlns:p14="http://schemas.microsoft.com/office/powerpoint/2010/main" val="2088967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a:noFill/>
          </a:ln>
        </p:spPr>
        <p:txBody>
          <a:bodyPr>
            <a:noAutofit/>
          </a:bodyPr>
          <a:lstStyle/>
          <a:p>
            <a:pPr lvl="0" algn="ctr" rtl="1">
              <a:lnSpc>
                <a:spcPct val="150000"/>
              </a:lnSpc>
              <a:spcBef>
                <a:spcPts val="1000"/>
              </a:spcBef>
            </a:pPr>
            <a:r>
              <a:rPr lang="fa-IR" sz="4000" b="1" dirty="0">
                <a:solidFill>
                  <a:srgbClr val="FF6600"/>
                </a:solidFill>
                <a:latin typeface="Calibri" panose="020F0502020204030204"/>
                <a:ea typeface="+mn-ea"/>
              </a:rPr>
              <a:t>3- حاشيه </a:t>
            </a:r>
            <a:r>
              <a:rPr lang="fa-IR" sz="4000" b="1" dirty="0" smtClean="0">
                <a:solidFill>
                  <a:srgbClr val="FF6600"/>
                </a:solidFill>
                <a:latin typeface="Calibri" panose="020F0502020204030204"/>
                <a:ea typeface="+mn-ea"/>
              </a:rPr>
              <a:t>نويسي: </a:t>
            </a:r>
            <a:endParaRPr lang="en-US" sz="4000" dirty="0"/>
          </a:p>
        </p:txBody>
      </p:sp>
      <p:sp>
        <p:nvSpPr>
          <p:cNvPr id="3" name="Content Placeholder 2"/>
          <p:cNvSpPr>
            <a:spLocks noGrp="1"/>
          </p:cNvSpPr>
          <p:nvPr>
            <p:ph idx="1"/>
          </p:nvPr>
        </p:nvSpPr>
        <p:spPr>
          <a:solidFill>
            <a:srgbClr val="92D050"/>
          </a:solidFill>
        </p:spPr>
        <p:txBody>
          <a:bodyPr>
            <a:normAutofit/>
          </a:bodyPr>
          <a:lstStyle/>
          <a:p>
            <a:pPr marL="0" indent="0" algn="r">
              <a:buNone/>
            </a:pPr>
            <a:r>
              <a:rPr lang="fa-IR" sz="3200" dirty="0" smtClean="0">
                <a:ln w="0"/>
                <a:effectLst>
                  <a:outerShdw blurRad="38100" dist="19050" dir="2700000" algn="tl" rotWithShape="0">
                    <a:schemeClr val="dk1">
                      <a:alpha val="40000"/>
                    </a:schemeClr>
                  </a:outerShdw>
                </a:effectLst>
              </a:rPr>
              <a:t>اين روش نسبت بدو روش قبلي بهتر است ولي بازهم روشي كامل براي درك عميق مطالب و خواندن كتب درسي نيست ولي مي تواند براي يادگيري مطالبي كه از اهميتي چندان برخوردار نيستند مورد استفاده قرار گيرد.</a:t>
            </a:r>
            <a:endParaRPr lang="en-US" sz="32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658212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Autofit/>
          </a:bodyPr>
          <a:lstStyle/>
          <a:p>
            <a:pPr algn="ctr" rtl="1"/>
            <a:r>
              <a:rPr lang="fa-IR" sz="3600" dirty="0" smtClean="0"/>
              <a:t> </a:t>
            </a:r>
            <a:br>
              <a:rPr lang="fa-IR" sz="3600" dirty="0" smtClean="0"/>
            </a:br>
            <a:r>
              <a:rPr lang="fa-IR" sz="3600" b="1" dirty="0" smtClean="0">
                <a:solidFill>
                  <a:srgbClr val="FF6600"/>
                </a:solidFill>
                <a:effectLst/>
              </a:rPr>
              <a:t>4- خلاصه نويسي :</a:t>
            </a:r>
            <a:r>
              <a:rPr lang="fa-IR" sz="3600" dirty="0" smtClean="0">
                <a:effectLst/>
              </a:rPr>
              <a:t> </a:t>
            </a:r>
            <a:br>
              <a:rPr lang="fa-IR" sz="3600" dirty="0" smtClean="0">
                <a:effectLst/>
              </a:rPr>
            </a:br>
            <a:endParaRPr lang="en-US" sz="3600" dirty="0"/>
          </a:p>
        </p:txBody>
      </p:sp>
      <p:sp>
        <p:nvSpPr>
          <p:cNvPr id="3" name="Content Placeholder 2"/>
          <p:cNvSpPr>
            <a:spLocks noGrp="1"/>
          </p:cNvSpPr>
          <p:nvPr>
            <p:ph idx="1"/>
          </p:nvPr>
        </p:nvSpPr>
        <p:spPr>
          <a:solidFill>
            <a:srgbClr val="92D050"/>
          </a:solidFill>
        </p:spPr>
        <p:txBody>
          <a:bodyPr>
            <a:normAutofit/>
          </a:bodyPr>
          <a:lstStyle/>
          <a:p>
            <a:pPr marL="0" indent="0" algn="r">
              <a:buNone/>
            </a:pPr>
            <a:r>
              <a:rPr lang="fa-IR" sz="3600" dirty="0" smtClean="0">
                <a:ln w="0"/>
                <a:effectLst>
                  <a:outerShdw blurRad="38100" dist="19050" dir="2700000" algn="tl" rotWithShape="0">
                    <a:schemeClr val="dk1">
                      <a:alpha val="40000"/>
                    </a:schemeClr>
                  </a:outerShdw>
                </a:effectLst>
              </a:rPr>
              <a:t>در اين روش شما مطالب را ميخوانيد و آنچه را كه درك كرده ايد بصورت خلاصه بروي دفتري يادداشت مي كنيد كه اين روش براي مطالعه مناسب است و از روشهاي قبلي بهتر مي باشد چرا كه در اين روش ابتدا مطالب را درك كرده سپس آنها را يادداشت مي كنيد اما بازهم بهترين روش براي خواندن </a:t>
            </a:r>
            <a:r>
              <a:rPr lang="fa-IR" sz="3600" dirty="0" smtClean="0">
                <a:ln w="0"/>
                <a:effectLst>
                  <a:outerShdw blurRad="38100" dist="19050" dir="2700000" algn="tl" rotWithShape="0">
                    <a:schemeClr val="dk1">
                      <a:alpha val="40000"/>
                    </a:schemeClr>
                  </a:outerShdw>
                </a:effectLst>
              </a:rPr>
              <a:t>نيست.</a:t>
            </a:r>
            <a:endParaRPr lang="en-US" sz="36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787134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Autofit/>
          </a:bodyPr>
          <a:lstStyle/>
          <a:p>
            <a:pPr algn="ctr" rtl="1"/>
            <a:r>
              <a:rPr lang="fa-IR" sz="3600" dirty="0" smtClean="0"/>
              <a:t> </a:t>
            </a:r>
            <a:br>
              <a:rPr lang="fa-IR" sz="3600" dirty="0" smtClean="0"/>
            </a:br>
            <a:r>
              <a:rPr lang="fa-IR" sz="3600" b="1" dirty="0" smtClean="0">
                <a:solidFill>
                  <a:srgbClr val="FF6600"/>
                </a:solidFill>
                <a:effectLst/>
              </a:rPr>
              <a:t>5- كليد برداري :</a:t>
            </a:r>
            <a:r>
              <a:rPr lang="fa-IR" sz="4800" dirty="0" smtClean="0">
                <a:effectLst/>
              </a:rPr>
              <a:t/>
            </a:r>
            <a:br>
              <a:rPr lang="fa-IR" sz="4800" dirty="0" smtClean="0">
                <a:effectLst/>
              </a:rPr>
            </a:br>
            <a:endParaRPr lang="en-US" sz="4800" dirty="0"/>
          </a:p>
        </p:txBody>
      </p:sp>
      <p:sp>
        <p:nvSpPr>
          <p:cNvPr id="3" name="Content Placeholder 2"/>
          <p:cNvSpPr>
            <a:spLocks noGrp="1"/>
          </p:cNvSpPr>
          <p:nvPr>
            <p:ph idx="1"/>
          </p:nvPr>
        </p:nvSpPr>
        <p:spPr>
          <a:solidFill>
            <a:srgbClr val="92D050"/>
          </a:solidFill>
        </p:spPr>
        <p:txBody>
          <a:bodyPr>
            <a:normAutofit/>
          </a:bodyPr>
          <a:lstStyle/>
          <a:p>
            <a:pPr marL="0" indent="0" algn="just" rtl="1">
              <a:buNone/>
            </a:pPr>
            <a:r>
              <a:rPr lang="fa-IR" sz="4000" dirty="0" smtClean="0">
                <a:ln w="0"/>
                <a:effectLst>
                  <a:outerShdw blurRad="38100" dist="19050" dir="2700000" algn="tl" rotWithShape="0">
                    <a:schemeClr val="dk1">
                      <a:alpha val="40000"/>
                    </a:schemeClr>
                  </a:outerShdw>
                </a:effectLst>
              </a:rPr>
              <a:t>كليد برداري روشي بسيار مناسب براي خواندن و نوشتن نكات مهم است . در اين روش شما بعد از درك مطالب ، بصورت كليدي نكات مهم را يادداشت مي كنيد و در واقع كلمه كليدي كوتاهترين، راحتترين ،بهترين وپرمعني ترين كلمه اي است كه با ديدن آن، مفهوم جمله تداعي شده و به خاطر آورده مي </a:t>
            </a:r>
            <a:r>
              <a:rPr lang="fa-IR" sz="4000" dirty="0" smtClean="0">
                <a:ln w="0"/>
                <a:effectLst>
                  <a:outerShdw blurRad="38100" dist="19050" dir="2700000" algn="tl" rotWithShape="0">
                    <a:schemeClr val="dk1">
                      <a:alpha val="40000"/>
                    </a:schemeClr>
                  </a:outerShdw>
                </a:effectLst>
              </a:rPr>
              <a:t>شود.</a:t>
            </a:r>
            <a:endParaRPr lang="en-US" sz="40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181675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Autofit/>
          </a:bodyPr>
          <a:lstStyle/>
          <a:p>
            <a:pPr algn="ctr" rtl="1"/>
            <a:r>
              <a:rPr lang="fa-IR" sz="5400" dirty="0" smtClean="0">
                <a:ln w="0"/>
                <a:solidFill>
                  <a:srgbClr val="FF0000"/>
                </a:solidFill>
                <a:effectLst>
                  <a:outerShdw blurRad="38100" dist="19050" dir="2700000" algn="tl" rotWithShape="0">
                    <a:schemeClr val="dk1">
                      <a:alpha val="40000"/>
                    </a:schemeClr>
                  </a:outerShdw>
                </a:effectLst>
              </a:rPr>
              <a:t> </a:t>
            </a:r>
            <a:br>
              <a:rPr lang="fa-IR" sz="5400" dirty="0" smtClean="0">
                <a:ln w="0"/>
                <a:solidFill>
                  <a:srgbClr val="FF0000"/>
                </a:solidFill>
                <a:effectLst>
                  <a:outerShdw blurRad="38100" dist="19050" dir="2700000" algn="tl" rotWithShape="0">
                    <a:schemeClr val="dk1">
                      <a:alpha val="40000"/>
                    </a:schemeClr>
                  </a:outerShdw>
                </a:effectLst>
              </a:rPr>
            </a:br>
            <a:r>
              <a:rPr lang="fa-IR" sz="4000" dirty="0" smtClean="0">
                <a:ln w="0"/>
                <a:solidFill>
                  <a:srgbClr val="FF0000"/>
                </a:solidFill>
                <a:effectLst>
                  <a:outerShdw blurRad="38100" dist="19050" dir="2700000" algn="tl" rotWithShape="0">
                    <a:schemeClr val="dk1">
                      <a:alpha val="40000"/>
                    </a:schemeClr>
                  </a:outerShdw>
                </a:effectLst>
              </a:rPr>
              <a:t>6- خلاقيت و طرح شبكه اي مغز:</a:t>
            </a:r>
            <a:r>
              <a:rPr lang="fa-IR" sz="5400" dirty="0" smtClean="0">
                <a:ln w="0"/>
                <a:solidFill>
                  <a:srgbClr val="FF0000"/>
                </a:solidFill>
                <a:effectLst>
                  <a:outerShdw blurRad="38100" dist="19050" dir="2700000" algn="tl" rotWithShape="0">
                    <a:schemeClr val="dk1">
                      <a:alpha val="40000"/>
                    </a:schemeClr>
                  </a:outerShdw>
                </a:effectLst>
              </a:rPr>
              <a:t/>
            </a:r>
            <a:br>
              <a:rPr lang="fa-IR" sz="5400" dirty="0" smtClean="0">
                <a:ln w="0"/>
                <a:solidFill>
                  <a:srgbClr val="FF0000"/>
                </a:solidFill>
                <a:effectLst>
                  <a:outerShdw blurRad="38100" dist="19050" dir="2700000" algn="tl" rotWithShape="0">
                    <a:schemeClr val="dk1">
                      <a:alpha val="40000"/>
                    </a:schemeClr>
                  </a:outerShdw>
                </a:effectLst>
              </a:rPr>
            </a:br>
            <a:endParaRPr lang="en-US" sz="5400" dirty="0">
              <a:ln w="0"/>
              <a:solidFill>
                <a:srgbClr val="FF0000"/>
              </a:solidFill>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a:solidFill>
            <a:srgbClr val="92D050"/>
          </a:solidFill>
        </p:spPr>
        <p:txBody>
          <a:bodyPr>
            <a:noAutofit/>
          </a:bodyPr>
          <a:lstStyle/>
          <a:p>
            <a:pPr marL="0" indent="0" algn="r">
              <a:buNone/>
            </a:pPr>
            <a:r>
              <a:rPr lang="fa-IR" sz="3200" dirty="0" smtClean="0">
                <a:ln w="0"/>
                <a:effectLst>
                  <a:outerShdw blurRad="38100" dist="19050" dir="2700000" algn="tl" rotWithShape="0">
                    <a:schemeClr val="dk1">
                      <a:alpha val="40000"/>
                    </a:schemeClr>
                  </a:outerShdw>
                </a:effectLst>
              </a:rPr>
              <a:t>اين روش بهترين شيوه براي يادگيري خصوصا" فراگيري مطالب درسي است .در اين روش شما مطالب را ميخوانيد بعد از درك حقيقي آنها نكات مهم را به زبان خودتان و بصورت كليدي يادداشت مي كنيد و سپس كلمات كليدي را بروي طرح شبكه اي مغز مي نويسد ( در واقع نوشته هاي خود را به بهترين شكل ممكن سازماندهي مي كنيد و نكات اصلي و فرعي را مشخص مي كنيد)تا در دفعات بعد به جاي دوباره خواني كتاب ، فقط به طرح شبكه اي مراجعه كرده وبا ديدن كلمات كليدي نوشته شده بروي طرح شبكه اي مغز ، آنها را خيلي سريع مرور كنيد . اين روش درصد موفقيت تحصيلي شما را تا حدود بسيار زيادي افزايش ميدهد و درس خواندن را بسيار آسان مي كند. و بازده مطالعه را افزايش ميدهد.</a:t>
            </a:r>
            <a:endParaRPr lang="en-US" sz="32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3116646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709</Words>
  <Application>Microsoft Office PowerPoint</Application>
  <PresentationFormat>Widescreen</PresentationFormat>
  <Paragraphs>66</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2  Nazanin</vt:lpstr>
      <vt:lpstr>Algerian</vt:lpstr>
      <vt:lpstr>Arial</vt:lpstr>
      <vt:lpstr>Calibri</vt:lpstr>
      <vt:lpstr>Calibri Light</vt:lpstr>
      <vt:lpstr>Office Theme</vt:lpstr>
      <vt:lpstr>بسمه تعالی </vt:lpstr>
      <vt:lpstr>شيوه صحيح مطالعه ،چهار مزيت عمده زير را به دنبال دارد:</vt:lpstr>
      <vt:lpstr>شش روش مطالعه :</vt:lpstr>
      <vt:lpstr>1-خواندن بدون نوشتن:</vt:lpstr>
      <vt:lpstr> 2- خط كشيدن زير نكات مهم :</vt:lpstr>
      <vt:lpstr>3- حاشيه نويسي: </vt:lpstr>
      <vt:lpstr>  4- خلاصه نويسي :  </vt:lpstr>
      <vt:lpstr>  5- كليد برداري : </vt:lpstr>
      <vt:lpstr>  6- خلاقيت و طرح شبكه اي مغز: </vt:lpstr>
      <vt:lpstr>شرايط مطالعه </vt:lpstr>
      <vt:lpstr>  بكارگيري شرايط مطالعه يعني بهره وري بيشتر از مطالعه  </vt:lpstr>
      <vt:lpstr>چگونه خود را برای امتحانات اماده کنیم :</vt:lpstr>
      <vt:lpstr>یاد گرفتن درس</vt:lpstr>
      <vt:lpstr>به خودت در مطالعه ی بهتر کمک کن</vt:lpstr>
      <vt:lpstr>از روش های مطالعه استفاده کن و روش های بهتر یاد بگیر</vt:lpstr>
      <vt:lpstr>پایان</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بسمه تعالی</dc:title>
  <dc:creator>Naser</dc:creator>
  <cp:lastModifiedBy>Microsoft account</cp:lastModifiedBy>
  <cp:revision>14</cp:revision>
  <dcterms:created xsi:type="dcterms:W3CDTF">2018-04-09T05:49:31Z</dcterms:created>
  <dcterms:modified xsi:type="dcterms:W3CDTF">2023-04-17T07:25:25Z</dcterms:modified>
</cp:coreProperties>
</file>